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0"/>
  </p:notesMasterIdLst>
  <p:handoutMasterIdLst>
    <p:handoutMasterId r:id="rId21"/>
  </p:handoutMasterIdLst>
  <p:sldIdLst>
    <p:sldId id="451" r:id="rId5"/>
    <p:sldId id="538" r:id="rId6"/>
    <p:sldId id="556" r:id="rId7"/>
    <p:sldId id="590" r:id="rId8"/>
    <p:sldId id="589" r:id="rId9"/>
    <p:sldId id="581" r:id="rId10"/>
    <p:sldId id="591" r:id="rId11"/>
    <p:sldId id="592" r:id="rId12"/>
    <p:sldId id="593" r:id="rId13"/>
    <p:sldId id="594" r:id="rId14"/>
    <p:sldId id="595" r:id="rId15"/>
    <p:sldId id="596" r:id="rId16"/>
    <p:sldId id="597" r:id="rId17"/>
    <p:sldId id="598" r:id="rId18"/>
    <p:sldId id="552"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56"/>
            <p14:sldId id="590"/>
            <p14:sldId id="589"/>
          </p14:sldIdLst>
        </p14:section>
        <p14:section name="Section Opener options" id="{D3773CD4-779B-43AF-9FBD-7EF941CCFCD7}">
          <p14:sldIdLst/>
        </p14:section>
        <p14:section name="Content slides" id="{0C749B40-D26C-4827-815A-EF0EDBB1F1D9}">
          <p14:sldIdLst>
            <p14:sldId id="581"/>
            <p14:sldId id="591"/>
            <p14:sldId id="592"/>
            <p14:sldId id="593"/>
            <p14:sldId id="594"/>
            <p14:sldId id="595"/>
            <p14:sldId id="596"/>
            <p14:sldId id="597"/>
            <p14:sldId id="598"/>
          </p14:sldIdLst>
        </p14:section>
        <p14:section name="Content &amp; Image" id="{41083D9C-0E78-4712-A4D2-672A810DDB9A}">
          <p14:sldIdLst>
            <p14:sldId id="552"/>
          </p14:sldIdLst>
        </p14:section>
        <p14:section name="Elements" id="{41708F08-FC16-48B6-A0C3-BF7BEC48C5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0070AD"/>
    <a:srgbClr val="C7FF17"/>
    <a:srgbClr val="2B0A3D"/>
    <a:srgbClr val="E6E7E7"/>
    <a:srgbClr val="12ABDB"/>
    <a:srgbClr val="300B48"/>
    <a:srgbClr val="D9D9D9"/>
    <a:srgbClr val="95E6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44"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3616807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media/image2.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3">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95600"/>
            <a:ext cx="8458200" cy="1569660"/>
          </a:xfrm>
          <a:prstGeom prst="rect">
            <a:avLst/>
          </a:prstGeom>
          <a:noFill/>
        </p:spPr>
        <p:txBody>
          <a:bodyPr wrap="square" rtlCol="0">
            <a:spAutoFit/>
          </a:bodyPr>
          <a:lstStyle/>
          <a:p>
            <a:r>
              <a:rPr lang="en-US" sz="3200" b="1" i="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ARCHANA EMMADI</a:t>
            </a:r>
          </a:p>
          <a:p>
            <a:r>
              <a:rPr lang="en-US" sz="3200" b="1" i="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EMPLOYEE ID: 152980</a:t>
            </a:r>
          </a:p>
          <a:p>
            <a:r>
              <a:rPr lang="en-US" sz="3200" b="1" i="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FULL STACK, MIPL</a:t>
            </a:r>
            <a:endParaRPr lang="en-US" sz="32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335" t="4277" r="1" b="5056"/>
          <a:stretch/>
        </p:blipFill>
        <p:spPr bwMode="auto">
          <a:xfrm>
            <a:off x="1143000" y="76200"/>
            <a:ext cx="9525000" cy="63245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56853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60" t="3706" r="1" b="4789"/>
          <a:stretch/>
        </p:blipFill>
        <p:spPr bwMode="auto">
          <a:xfrm>
            <a:off x="1295400" y="838200"/>
            <a:ext cx="9753600" cy="4953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4622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321" t="3706" b="5359"/>
          <a:stretch/>
        </p:blipFill>
        <p:spPr bwMode="auto">
          <a:xfrm>
            <a:off x="1066800" y="1219200"/>
            <a:ext cx="10134600" cy="4800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16387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61" t="3135" r="320" b="6272"/>
          <a:stretch/>
        </p:blipFill>
        <p:spPr bwMode="auto">
          <a:xfrm>
            <a:off x="1219200" y="914400"/>
            <a:ext cx="9524999" cy="48767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09388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321" t="3991" b="5075"/>
          <a:stretch/>
        </p:blipFill>
        <p:spPr bwMode="auto">
          <a:xfrm>
            <a:off x="1447800" y="1143000"/>
            <a:ext cx="8839200" cy="4572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52028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454CB0A8-8EE1-4C65-9136-4F2F99DAECAF}"/>
              </a:ext>
            </a:extLst>
          </p:cNvPr>
          <p:cNvSpPr>
            <a:spLocks noGrp="1"/>
          </p:cNvSpPr>
          <p:nvPr>
            <p:ph type="body" sz="quarter" idx="33"/>
          </p:nvPr>
        </p:nvSpPr>
        <p:spPr>
          <a:xfrm>
            <a:off x="762000" y="2514600"/>
            <a:ext cx="4343400" cy="1562847"/>
          </a:xfrm>
        </p:spPr>
        <p:txBody>
          <a:bodyPr/>
          <a:lstStyle/>
          <a:p>
            <a:r>
              <a:rPr lang="en-US" sz="4000" i="1" dirty="0" smtClean="0">
                <a:solidFill>
                  <a:srgbClr val="7030A0"/>
                </a:solidFill>
                <a:latin typeface="Times New Roman" panose="02020603050405020304" pitchFamily="18" charset="0"/>
                <a:cs typeface="Times New Roman" panose="02020603050405020304" pitchFamily="18" charset="0"/>
              </a:rPr>
              <a:t>Thank You</a:t>
            </a:r>
            <a:endParaRPr lang="pt-PT" sz="4000" i="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159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1"/>
          </p:nvPr>
        </p:nvSpPr>
        <p:spPr>
          <a:xfrm>
            <a:off x="381000" y="1981200"/>
            <a:ext cx="3618859" cy="2081493"/>
          </a:xfrm>
        </p:spPr>
        <p:txBody>
          <a:bodyPr>
            <a:normAutofit/>
          </a:bodyPr>
          <a:lstStyle/>
          <a:p>
            <a:r>
              <a:rPr lang="en-US" sz="3200" b="1" dirty="0" smtClean="0">
                <a:solidFill>
                  <a:srgbClr val="7030A0"/>
                </a:solidFill>
                <a:latin typeface="Times New Roman" panose="02020603050405020304" pitchFamily="18" charset="0"/>
                <a:cs typeface="Times New Roman" panose="02020603050405020304" pitchFamily="18" charset="0"/>
              </a:rPr>
              <a:t>CAPSTORE APPLICATION</a:t>
            </a:r>
            <a:endParaRPr lang="en-US" sz="32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1"/>
          </p:nvPr>
        </p:nvSpPr>
        <p:spPr>
          <a:xfrm>
            <a:off x="609600" y="2971800"/>
            <a:ext cx="3618859" cy="1781629"/>
          </a:xfrm>
        </p:spPr>
        <p:txBody>
          <a:bodyPr>
            <a:normAutofit/>
          </a:bodyPr>
          <a:lstStyle/>
          <a:p>
            <a:r>
              <a:rPr lang="en-US" sz="3200" b="1" i="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3200" b="1" i="1" dirty="0" smtClean="0">
                <a:solidFill>
                  <a:srgbClr val="FF304C"/>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i="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REQUIREMENTS</a:t>
            </a:r>
            <a:endParaRPr lang="en-US" sz="32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5" name="Text Placeholder 24"/>
          <p:cNvSpPr>
            <a:spLocks noGrp="1"/>
          </p:cNvSpPr>
          <p:nvPr>
            <p:ph type="body" sz="quarter" idx="12"/>
          </p:nvPr>
        </p:nvSpPr>
        <p:spPr/>
        <p:txBody>
          <a:bodyPr/>
          <a:lstStyle/>
          <a:p>
            <a:pPr lvl="0"/>
            <a:r>
              <a:rPr lang="en-US" sz="2800" dirty="0"/>
              <a:t> </a:t>
            </a:r>
          </a:p>
        </p:txBody>
      </p:sp>
      <p:sp>
        <p:nvSpPr>
          <p:cNvPr id="21" name="Title 20"/>
          <p:cNvSpPr>
            <a:spLocks noGrp="1"/>
          </p:cNvSpPr>
          <p:nvPr>
            <p:ph type="title" idx="4294967295"/>
          </p:nvPr>
        </p:nvSpPr>
        <p:spPr>
          <a:xfrm>
            <a:off x="0" y="152400"/>
            <a:ext cx="9864725"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xmlns="" xmlns:lc="http://schemas.openxmlformats.org/drawingml/2006/lockedCanvas" id="{685DA84B-712F-4997-B040-EA16BEA93F9C}"/>
              </a:ext>
            </a:extLst>
          </p:cNvPr>
          <p:cNvSpPr>
            <a:spLocks noGrp="1"/>
          </p:cNvSpPr>
          <p:nvPr/>
        </p:nvSpPr>
        <p:spPr>
          <a:xfrm>
            <a:off x="914400" y="1219200"/>
            <a:ext cx="8486775" cy="1219201"/>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b="0" kern="1200">
                <a:solidFill>
                  <a:srgbClr val="12ABDB"/>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b="1" dirty="0" smtClean="0"/>
              <a:t>Softwares</a:t>
            </a:r>
            <a:r>
              <a:rPr lang="pt-PT" b="1" dirty="0" smtClean="0"/>
              <a:t>:</a:t>
            </a:r>
            <a:endParaRPr lang="pt-PT" b="1" dirty="0"/>
          </a:p>
        </p:txBody>
      </p:sp>
      <p:sp>
        <p:nvSpPr>
          <p:cNvPr id="5" name="Rectangle 4"/>
          <p:cNvSpPr/>
          <p:nvPr/>
        </p:nvSpPr>
        <p:spPr>
          <a:xfrm>
            <a:off x="762000" y="1997839"/>
            <a:ext cx="8382000" cy="2862322"/>
          </a:xfrm>
          <a:prstGeom prst="rect">
            <a:avLst/>
          </a:prstGeom>
        </p:spPr>
        <p:txBody>
          <a:bodyPr wrap="square">
            <a:spAutoFit/>
          </a:bodyPr>
          <a:lstStyle/>
          <a:p>
            <a:r>
              <a:rPr lang="en-US" dirty="0" smtClean="0"/>
              <a:t>1. </a:t>
            </a:r>
            <a:r>
              <a:rPr lang="en-US" dirty="0"/>
              <a:t>Java 10 </a:t>
            </a:r>
          </a:p>
          <a:p>
            <a:r>
              <a:rPr lang="en-US" dirty="0" smtClean="0"/>
              <a:t>2.STS </a:t>
            </a:r>
            <a:r>
              <a:rPr lang="en-US" dirty="0"/>
              <a:t>Version: 3.9.4.RELEASE</a:t>
            </a:r>
          </a:p>
          <a:p>
            <a:r>
              <a:rPr lang="en-US" dirty="0" smtClean="0"/>
              <a:t>3.Eclipse </a:t>
            </a:r>
            <a:r>
              <a:rPr lang="en-US" dirty="0"/>
              <a:t>Oxygen.3a (4.7.3a) platform</a:t>
            </a:r>
          </a:p>
          <a:p>
            <a:r>
              <a:rPr lang="en-US" dirty="0" smtClean="0"/>
              <a:t>4. </a:t>
            </a:r>
            <a:r>
              <a:rPr lang="en-US" dirty="0"/>
              <a:t>MySQL  5.5 Command Line Client</a:t>
            </a:r>
          </a:p>
          <a:p>
            <a:r>
              <a:rPr lang="en-US" dirty="0" smtClean="0"/>
              <a:t>5. </a:t>
            </a:r>
            <a:r>
              <a:rPr lang="en-US" dirty="0"/>
              <a:t>HTML 5</a:t>
            </a:r>
          </a:p>
          <a:p>
            <a:r>
              <a:rPr lang="en-US" dirty="0" smtClean="0"/>
              <a:t>6.CSS </a:t>
            </a:r>
            <a:r>
              <a:rPr lang="en-US" dirty="0"/>
              <a:t>3</a:t>
            </a:r>
          </a:p>
          <a:p>
            <a:r>
              <a:rPr lang="en-US" dirty="0" smtClean="0"/>
              <a:t>7.JavaScript </a:t>
            </a:r>
            <a:endParaRPr lang="en-US" dirty="0"/>
          </a:p>
          <a:p>
            <a:r>
              <a:rPr lang="en-US" dirty="0" smtClean="0"/>
              <a:t>8. </a:t>
            </a:r>
            <a:r>
              <a:rPr lang="en-US" dirty="0"/>
              <a:t>JSP</a:t>
            </a:r>
          </a:p>
          <a:p>
            <a:r>
              <a:rPr lang="en-US" dirty="0" smtClean="0"/>
              <a:t>9.Spring </a:t>
            </a:r>
            <a:r>
              <a:rPr lang="en-US" dirty="0"/>
              <a:t>Boot (2.0.4)</a:t>
            </a:r>
          </a:p>
          <a:p>
            <a:r>
              <a:rPr lang="en-US" dirty="0" smtClean="0"/>
              <a:t>10. </a:t>
            </a:r>
            <a:r>
              <a:rPr lang="en-US" dirty="0"/>
              <a:t>Spring Rest </a:t>
            </a:r>
          </a:p>
        </p:txBody>
      </p:sp>
    </p:spTree>
    <p:extLst>
      <p:ext uri="{BB962C8B-B14F-4D97-AF65-F5344CB8AC3E}">
        <p14:creationId xmlns:p14="http://schemas.microsoft.com/office/powerpoint/2010/main" val="133061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1"/>
          </p:nvPr>
        </p:nvSpPr>
        <p:spPr>
          <a:xfrm>
            <a:off x="533400" y="3048000"/>
            <a:ext cx="3618859" cy="914401"/>
          </a:xfrm>
        </p:spPr>
        <p:txBody>
          <a:bodyPr/>
          <a:lstStyle/>
          <a:p>
            <a:r>
              <a:rPr lang="en-US"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a:t>
            </a:r>
            <a:endParaRPr lang="en-US" sz="32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5" name="Text Placeholder 24"/>
          <p:cNvSpPr>
            <a:spLocks noGrp="1"/>
          </p:cNvSpPr>
          <p:nvPr>
            <p:ph type="body" sz="quarter" idx="12"/>
          </p:nvPr>
        </p:nvSpPr>
        <p:spPr/>
        <p:txBody>
          <a:bodyPr/>
          <a:lstStyle/>
          <a:p>
            <a:pPr lvl="0"/>
            <a:r>
              <a:rPr lang="en-US" sz="2800" dirty="0"/>
              <a:t> </a:t>
            </a:r>
          </a:p>
        </p:txBody>
      </p:sp>
      <p:sp>
        <p:nvSpPr>
          <p:cNvPr id="21" name="Title 20"/>
          <p:cNvSpPr>
            <a:spLocks noGrp="1"/>
          </p:cNvSpPr>
          <p:nvPr>
            <p:ph type="title" idx="4294967295"/>
          </p:nvPr>
        </p:nvSpPr>
        <p:spPr>
          <a:xfrm>
            <a:off x="0" y="152400"/>
            <a:ext cx="9864725"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
        <p:nvSpPr>
          <p:cNvPr id="2" name="TextBox 1"/>
          <p:cNvSpPr txBox="1"/>
          <p:nvPr/>
        </p:nvSpPr>
        <p:spPr>
          <a:xfrm>
            <a:off x="5029200" y="831915"/>
            <a:ext cx="8915400" cy="1200329"/>
          </a:xfrm>
          <a:prstGeom prst="rect">
            <a:avLst/>
          </a:prstGeom>
          <a:noFill/>
        </p:spPr>
        <p:txBody>
          <a:bodyPr wrap="square" rtlCol="0">
            <a:spAutoFit/>
          </a:bodyPr>
          <a:lstStyle/>
          <a:p>
            <a:r>
              <a:rPr lang="en-US" sz="3600" b="1" dirty="0" smtClean="0">
                <a:solidFill>
                  <a:schemeClr val="bg1"/>
                </a:solidFill>
                <a:effectLst>
                  <a:outerShdw blurRad="38100" dist="38100" dir="2700000" algn="tl">
                    <a:srgbClr val="000000">
                      <a:alpha val="43137"/>
                    </a:srgbClr>
                  </a:outerShdw>
                </a:effectLst>
              </a:rPr>
              <a:t>Getting transactional</a:t>
            </a:r>
          </a:p>
          <a:p>
            <a:r>
              <a:rPr lang="en-US" sz="3600" b="1" dirty="0">
                <a:solidFill>
                  <a:schemeClr val="bg1"/>
                </a:solidFill>
                <a:effectLst>
                  <a:outerShdw blurRad="38100" dist="38100" dir="2700000" algn="tl">
                    <a:srgbClr val="000000">
                      <a:alpha val="43137"/>
                    </a:srgbClr>
                  </a:outerShdw>
                </a:effectLst>
              </a:rPr>
              <a:t> </a:t>
            </a:r>
            <a:r>
              <a:rPr lang="en-US" sz="3600" b="1" dirty="0" smtClean="0">
                <a:solidFill>
                  <a:schemeClr val="bg1"/>
                </a:solidFill>
                <a:effectLst>
                  <a:outerShdw blurRad="38100" dist="38100" dir="2700000" algn="tl">
                    <a:srgbClr val="000000">
                      <a:alpha val="43137"/>
                    </a:srgbClr>
                  </a:outerShdw>
                </a:effectLst>
              </a:rPr>
              <a:t>                 Details </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61585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990600"/>
            <a:ext cx="10944596" cy="990601"/>
          </a:xfrm>
        </p:spPr>
        <p:txBody>
          <a:bodyPr>
            <a:normAutofit/>
          </a:bodyPr>
          <a:lstStyle/>
          <a:p>
            <a:r>
              <a:rPr lang="en-US" sz="3200" dirty="0" smtClean="0">
                <a:solidFill>
                  <a:srgbClr val="0070C0"/>
                </a:solidFill>
                <a:latin typeface="Times New Roman" panose="02020603050405020304" pitchFamily="18" charset="0"/>
                <a:cs typeface="Times New Roman" panose="02020603050405020304" pitchFamily="18" charset="0"/>
              </a:rPr>
              <a:t>Getting Transactional Details</a:t>
            </a:r>
            <a:r>
              <a:rPr lang="en-US" dirty="0" smtClean="0">
                <a:solidFill>
                  <a:srgbClr val="7030A0"/>
                </a:solidFill>
              </a:rPr>
              <a:t/>
            </a:r>
            <a:br>
              <a:rPr lang="en-US" dirty="0" smtClean="0">
                <a:solidFill>
                  <a:srgbClr val="7030A0"/>
                </a:solidFill>
              </a:rPr>
            </a:br>
            <a:r>
              <a:rPr lang="en-US" dirty="0"/>
              <a:t>	</a:t>
            </a:r>
            <a:r>
              <a:rPr lang="en-US" dirty="0" smtClean="0"/>
              <a:t>							</a:t>
            </a:r>
            <a:endParaRPr lang="en-US" dirty="0"/>
          </a:p>
        </p:txBody>
      </p:sp>
      <p:sp>
        <p:nvSpPr>
          <p:cNvPr id="11" name="TextBox 10"/>
          <p:cNvSpPr txBox="1"/>
          <p:nvPr/>
        </p:nvSpPr>
        <p:spPr>
          <a:xfrm>
            <a:off x="407988" y="1905000"/>
            <a:ext cx="10666784" cy="2677656"/>
          </a:xfrm>
          <a:prstGeom prst="rect">
            <a:avLst/>
          </a:prstGeom>
          <a:noFill/>
        </p:spPr>
        <p:txBody>
          <a:bodyPr wrap="square" rtlCol="0">
            <a:spAutoFit/>
          </a:bodyPr>
          <a:lstStyle/>
          <a:p>
            <a:r>
              <a:rPr lang="en-US" sz="2400" dirty="0"/>
              <a:t>Customer can buy any item via any mode of purchase i.e. via online banking or through credit/debit card or through cash on delivery. </a:t>
            </a:r>
            <a:endParaRPr lang="en-US" sz="2400" dirty="0" smtClean="0"/>
          </a:p>
          <a:p>
            <a:r>
              <a:rPr lang="en-US" sz="2400" dirty="0" smtClean="0"/>
              <a:t>If </a:t>
            </a:r>
            <a:r>
              <a:rPr lang="en-US" sz="2400" dirty="0"/>
              <a:t>the customer selects online banking correspondingly the account number of the customer will be collected, else if the customer selects card based on payment the card number and pin will be collected from the customer.</a:t>
            </a:r>
          </a:p>
        </p:txBody>
      </p:sp>
    </p:spTree>
    <p:extLst>
      <p:ext uri="{BB962C8B-B14F-4D97-AF65-F5344CB8AC3E}">
        <p14:creationId xmlns:p14="http://schemas.microsoft.com/office/powerpoint/2010/main" val="134859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914400"/>
            <a:ext cx="11479213"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smtClean="0"/>
          </a:p>
          <a:p>
            <a:endParaRPr lang="en-US" sz="2800" b="1" smtClean="0"/>
          </a:p>
          <a:p>
            <a:endParaRPr lang="en-US" sz="2800" b="1" smtClean="0"/>
          </a:p>
          <a:p>
            <a:endParaRPr lang="en-US" sz="2800" b="1" smtClean="0"/>
          </a:p>
          <a:p>
            <a:endParaRPr lang="en-US" sz="2800" b="1" smtClean="0"/>
          </a:p>
          <a:p>
            <a:endParaRPr lang="en-US" sz="2800" b="1" smtClean="0"/>
          </a:p>
          <a:p>
            <a:endParaRPr lang="en-US" sz="2800" b="1" smtClean="0"/>
          </a:p>
          <a:p>
            <a:endParaRPr lang="en-US" sz="2800" b="1" smtClean="0"/>
          </a:p>
          <a:p>
            <a:endParaRPr lang="en-US" sz="2800" b="1" smtClean="0"/>
          </a:p>
          <a:p>
            <a:r>
              <a:rPr lang="en-US" sz="2800" smtClean="0"/>
              <a:t> </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546100350"/>
              </p:ext>
            </p:extLst>
          </p:nvPr>
        </p:nvGraphicFramePr>
        <p:xfrm>
          <a:off x="712786" y="1353205"/>
          <a:ext cx="10820401" cy="3890244"/>
        </p:xfrm>
        <a:graphic>
          <a:graphicData uri="http://schemas.openxmlformats.org/drawingml/2006/table">
            <a:tbl>
              <a:tblPr firstRow="1" bandRow="1">
                <a:tableStyleId>{5C22544A-7EE6-4342-B048-85BDC9FD1C3A}</a:tableStyleId>
              </a:tblPr>
              <a:tblGrid>
                <a:gridCol w="2590801"/>
                <a:gridCol w="1447800"/>
                <a:gridCol w="1828800"/>
                <a:gridCol w="4953000"/>
              </a:tblGrid>
              <a:tr h="515361">
                <a:tc>
                  <a:txBody>
                    <a:bodyPr/>
                    <a:lstStyle/>
                    <a:p>
                      <a:r>
                        <a:rPr lang="en-US" dirty="0" smtClean="0"/>
                        <a:t>Column Name</a:t>
                      </a:r>
                      <a:endParaRPr lang="en-US" dirty="0"/>
                    </a:p>
                  </a:txBody>
                  <a:tcPr/>
                </a:tc>
                <a:tc>
                  <a:txBody>
                    <a:bodyPr/>
                    <a:lstStyle/>
                    <a:p>
                      <a:r>
                        <a:rPr lang="en-US" dirty="0" err="1" smtClean="0"/>
                        <a:t>DataType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515361">
                <a:tc>
                  <a:txBody>
                    <a:bodyPr/>
                    <a:lstStyle/>
                    <a:p>
                      <a:r>
                        <a:rPr lang="en-US" dirty="0" err="1" smtClean="0"/>
                        <a:t>transactionId</a:t>
                      </a:r>
                      <a:endParaRPr lang="en-US" dirty="0"/>
                    </a:p>
                  </a:txBody>
                  <a:tcPr/>
                </a:tc>
                <a:tc>
                  <a:txBody>
                    <a:bodyPr/>
                    <a:lstStyle/>
                    <a:p>
                      <a:r>
                        <a:rPr lang="en-US" dirty="0" err="1" smtClean="0"/>
                        <a:t>int</a:t>
                      </a:r>
                      <a:endParaRPr lang="en-US" dirty="0"/>
                    </a:p>
                  </a:txBody>
                  <a:tcPr/>
                </a:tc>
                <a:tc>
                  <a:txBody>
                    <a:bodyPr/>
                    <a:lstStyle/>
                    <a:p>
                      <a:r>
                        <a:rPr lang="en-US" dirty="0" smtClean="0"/>
                        <a:t>Primary</a:t>
                      </a:r>
                      <a:r>
                        <a:rPr lang="en-US" baseline="0" dirty="0" smtClean="0"/>
                        <a:t> key</a:t>
                      </a:r>
                      <a:endParaRPr lang="en-US" dirty="0"/>
                    </a:p>
                  </a:txBody>
                  <a:tcPr/>
                </a:tc>
                <a:tc>
                  <a:txBody>
                    <a:bodyPr/>
                    <a:lstStyle/>
                    <a:p>
                      <a:endParaRPr lang="en-US" dirty="0"/>
                    </a:p>
                  </a:txBody>
                  <a:tcPr/>
                </a:tc>
              </a:tr>
              <a:tr h="515361">
                <a:tc>
                  <a:txBody>
                    <a:bodyPr/>
                    <a:lstStyle/>
                    <a:p>
                      <a:r>
                        <a:rPr lang="en-US" dirty="0" err="1" smtClean="0"/>
                        <a:t>orderId</a:t>
                      </a:r>
                      <a:endParaRPr lang="en-US" dirty="0"/>
                    </a:p>
                  </a:txBody>
                  <a:tcPr/>
                </a:tc>
                <a:tc>
                  <a:txBody>
                    <a:bodyPr/>
                    <a:lstStyle/>
                    <a:p>
                      <a:r>
                        <a:rPr lang="en-US" dirty="0" err="1" smtClean="0"/>
                        <a:t>int</a:t>
                      </a:r>
                      <a:endParaRPr lang="en-US" dirty="0"/>
                    </a:p>
                  </a:txBody>
                  <a:tcPr/>
                </a:tc>
                <a:tc>
                  <a:txBody>
                    <a:bodyPr/>
                    <a:lstStyle/>
                    <a:p>
                      <a:r>
                        <a:rPr lang="en-US" dirty="0" smtClean="0"/>
                        <a:t>Foreign key</a:t>
                      </a:r>
                      <a:endParaRPr lang="en-US" dirty="0"/>
                    </a:p>
                  </a:txBody>
                  <a:tcPr/>
                </a:tc>
                <a:tc>
                  <a:txBody>
                    <a:bodyPr/>
                    <a:lstStyle/>
                    <a:p>
                      <a:endParaRPr lang="en-US" dirty="0"/>
                    </a:p>
                  </a:txBody>
                  <a:tcPr/>
                </a:tc>
              </a:tr>
              <a:tr h="515361">
                <a:tc>
                  <a:txBody>
                    <a:bodyPr/>
                    <a:lstStyle/>
                    <a:p>
                      <a:r>
                        <a:rPr lang="en-US" dirty="0" smtClean="0"/>
                        <a:t>amount</a:t>
                      </a:r>
                      <a:endParaRPr lang="en-US" dirty="0"/>
                    </a:p>
                  </a:txBody>
                  <a:tcPr/>
                </a:tc>
                <a:tc>
                  <a:txBody>
                    <a:bodyPr/>
                    <a:lstStyle/>
                    <a:p>
                      <a:r>
                        <a:rPr lang="en-US" dirty="0" smtClean="0"/>
                        <a:t>double</a:t>
                      </a:r>
                      <a:endParaRPr lang="en-US" dirty="0"/>
                    </a:p>
                  </a:txBody>
                  <a:tcPr/>
                </a:tc>
                <a:tc>
                  <a:txBody>
                    <a:bodyPr/>
                    <a:lstStyle/>
                    <a:p>
                      <a:endParaRPr lang="en-US" dirty="0"/>
                    </a:p>
                  </a:txBody>
                  <a:tcPr/>
                </a:tc>
                <a:tc>
                  <a:txBody>
                    <a:bodyPr/>
                    <a:lstStyle/>
                    <a:p>
                      <a:r>
                        <a:rPr lang="en-US" dirty="0" smtClean="0"/>
                        <a:t>Deals about transaction</a:t>
                      </a:r>
                      <a:r>
                        <a:rPr lang="en-US" baseline="0" dirty="0" smtClean="0"/>
                        <a:t> amount</a:t>
                      </a:r>
                      <a:endParaRPr lang="en-US" dirty="0"/>
                    </a:p>
                  </a:txBody>
                  <a:tcPr/>
                </a:tc>
              </a:tr>
              <a:tr h="883476">
                <a:tc>
                  <a:txBody>
                    <a:bodyPr/>
                    <a:lstStyle/>
                    <a:p>
                      <a:r>
                        <a:rPr lang="en-US" dirty="0" err="1" smtClean="0"/>
                        <a:t>modeOfPurchase</a:t>
                      </a:r>
                      <a:endParaRPr lang="en-US" dirty="0"/>
                    </a:p>
                  </a:txBody>
                  <a:tcPr/>
                </a:tc>
                <a:tc>
                  <a:txBody>
                    <a:bodyPr/>
                    <a:lstStyle/>
                    <a:p>
                      <a:r>
                        <a:rPr lang="en-US" dirty="0" smtClean="0"/>
                        <a:t>varchar2</a:t>
                      </a:r>
                      <a:endParaRPr lang="en-US" dirty="0"/>
                    </a:p>
                  </a:txBody>
                  <a:tcPr/>
                </a:tc>
                <a:tc>
                  <a:txBody>
                    <a:bodyPr/>
                    <a:lstStyle/>
                    <a:p>
                      <a:endParaRPr lang="en-US"/>
                    </a:p>
                  </a:txBody>
                  <a:tcPr/>
                </a:tc>
                <a:tc>
                  <a:txBody>
                    <a:bodyPr/>
                    <a:lstStyle/>
                    <a:p>
                      <a:r>
                        <a:rPr lang="en-US" dirty="0" smtClean="0"/>
                        <a:t>It tells whether</a:t>
                      </a:r>
                      <a:r>
                        <a:rPr lang="en-US" baseline="0" dirty="0" smtClean="0"/>
                        <a:t> mode of purchase is online </a:t>
                      </a:r>
                      <a:r>
                        <a:rPr lang="en-US" baseline="0" dirty="0" err="1" smtClean="0"/>
                        <a:t>banking,credit</a:t>
                      </a:r>
                      <a:r>
                        <a:rPr lang="en-US" baseline="0" dirty="0" smtClean="0"/>
                        <a:t>/debit card or cash on delivery</a:t>
                      </a:r>
                      <a:endParaRPr lang="en-US" dirty="0"/>
                    </a:p>
                  </a:txBody>
                  <a:tcPr/>
                </a:tc>
              </a:tr>
              <a:tr h="883476">
                <a:tc>
                  <a:txBody>
                    <a:bodyPr/>
                    <a:lstStyle/>
                    <a:p>
                      <a:r>
                        <a:rPr lang="en-US" dirty="0" err="1" smtClean="0"/>
                        <a:t>statusOfTransaction</a:t>
                      </a:r>
                      <a:endParaRPr lang="en-US" dirty="0"/>
                    </a:p>
                  </a:txBody>
                  <a:tcPr/>
                </a:tc>
                <a:tc>
                  <a:txBody>
                    <a:bodyPr/>
                    <a:lstStyle/>
                    <a:p>
                      <a:r>
                        <a:rPr lang="en-US" dirty="0" smtClean="0"/>
                        <a:t>varchar2</a:t>
                      </a:r>
                      <a:endParaRPr lang="en-US" dirty="0"/>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tells whether</a:t>
                      </a:r>
                      <a:r>
                        <a:rPr lang="en-US" baseline="0" dirty="0" smtClean="0"/>
                        <a:t> the transaction is successful or not</a:t>
                      </a:r>
                      <a:endParaRPr lang="en-US" dirty="0" smtClean="0"/>
                    </a:p>
                    <a:p>
                      <a:endParaRPr lang="en-US" dirty="0"/>
                    </a:p>
                  </a:txBody>
                  <a:tcPr/>
                </a:tc>
              </a:tr>
            </a:tbl>
          </a:graphicData>
        </a:graphic>
      </p:graphicFrame>
      <p:sp>
        <p:nvSpPr>
          <p:cNvPr id="5" name="TextBox 4"/>
          <p:cNvSpPr txBox="1"/>
          <p:nvPr/>
        </p:nvSpPr>
        <p:spPr>
          <a:xfrm>
            <a:off x="457200" y="256640"/>
            <a:ext cx="5764242" cy="584775"/>
          </a:xfrm>
          <a:prstGeom prst="rect">
            <a:avLst/>
          </a:prstGeom>
          <a:noFill/>
        </p:spPr>
        <p:txBody>
          <a:bodyPr wrap="square" rtlCol="0">
            <a:spAutoFit/>
          </a:bodyPr>
          <a:lstStyle/>
          <a:p>
            <a:r>
              <a:rPr lang="en-US" sz="3200" dirty="0" smtClean="0">
                <a:solidFill>
                  <a:srgbClr val="0070C0"/>
                </a:solidFill>
                <a:latin typeface="Times New Roman" panose="02020603050405020304" pitchFamily="18" charset="0"/>
                <a:cs typeface="Times New Roman" panose="02020603050405020304" pitchFamily="18" charset="0"/>
              </a:rPr>
              <a:t>Transaction Table</a:t>
            </a:r>
            <a:endParaRPr lang="en-US" sz="32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5734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12750" y="1412875"/>
          <a:ext cx="10820401" cy="3477875"/>
        </p:xfrm>
        <a:graphic>
          <a:graphicData uri="http://schemas.openxmlformats.org/drawingml/2006/table">
            <a:tbl>
              <a:tblPr firstRow="1" bandRow="1">
                <a:tableStyleId>{5C22544A-7EE6-4342-B048-85BDC9FD1C3A}</a:tableStyleId>
              </a:tblPr>
              <a:tblGrid>
                <a:gridCol w="2590801"/>
                <a:gridCol w="1447800"/>
                <a:gridCol w="1828800"/>
                <a:gridCol w="4953000"/>
              </a:tblGrid>
              <a:tr h="464072">
                <a:tc>
                  <a:txBody>
                    <a:bodyPr/>
                    <a:lstStyle/>
                    <a:p>
                      <a:r>
                        <a:rPr lang="en-US" dirty="0" smtClean="0"/>
                        <a:t>Column Name</a:t>
                      </a:r>
                      <a:endParaRPr lang="en-US" dirty="0"/>
                    </a:p>
                  </a:txBody>
                  <a:tcPr/>
                </a:tc>
                <a:tc>
                  <a:txBody>
                    <a:bodyPr/>
                    <a:lstStyle/>
                    <a:p>
                      <a:r>
                        <a:rPr lang="en-US" dirty="0" err="1" smtClean="0"/>
                        <a:t>DataType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464072">
                <a:tc>
                  <a:txBody>
                    <a:bodyPr/>
                    <a:lstStyle/>
                    <a:p>
                      <a:r>
                        <a:rPr lang="en-US" dirty="0" err="1" smtClean="0"/>
                        <a:t>bankId</a:t>
                      </a:r>
                      <a:endParaRPr lang="en-US" dirty="0"/>
                    </a:p>
                  </a:txBody>
                  <a:tcPr/>
                </a:tc>
                <a:tc>
                  <a:txBody>
                    <a:bodyPr/>
                    <a:lstStyle/>
                    <a:p>
                      <a:r>
                        <a:rPr lang="en-US" dirty="0" err="1" smtClean="0"/>
                        <a:t>int</a:t>
                      </a:r>
                      <a:endParaRPr lang="en-US" dirty="0"/>
                    </a:p>
                  </a:txBody>
                  <a:tcPr/>
                </a:tc>
                <a:tc>
                  <a:txBody>
                    <a:bodyPr/>
                    <a:lstStyle/>
                    <a:p>
                      <a:r>
                        <a:rPr lang="en-US" dirty="0" smtClean="0"/>
                        <a:t>Primary</a:t>
                      </a:r>
                      <a:r>
                        <a:rPr lang="en-US" baseline="0" dirty="0" smtClean="0"/>
                        <a:t> key</a:t>
                      </a:r>
                      <a:endParaRPr lang="en-US" dirty="0"/>
                    </a:p>
                  </a:txBody>
                  <a:tcPr/>
                </a:tc>
                <a:tc>
                  <a:txBody>
                    <a:bodyPr/>
                    <a:lstStyle/>
                    <a:p>
                      <a:endParaRPr lang="en-US" dirty="0"/>
                    </a:p>
                  </a:txBody>
                  <a:tcPr/>
                </a:tc>
              </a:tr>
              <a:tr h="464072">
                <a:tc>
                  <a:txBody>
                    <a:bodyPr/>
                    <a:lstStyle/>
                    <a:p>
                      <a:r>
                        <a:rPr lang="en-US" dirty="0" err="1" smtClean="0"/>
                        <a:t>customerId</a:t>
                      </a:r>
                      <a:endParaRPr lang="en-US" dirty="0"/>
                    </a:p>
                  </a:txBody>
                  <a:tcPr/>
                </a:tc>
                <a:tc>
                  <a:txBody>
                    <a:bodyPr/>
                    <a:lstStyle/>
                    <a:p>
                      <a:r>
                        <a:rPr lang="en-US" dirty="0" err="1" smtClean="0"/>
                        <a:t>int</a:t>
                      </a:r>
                      <a:endParaRPr lang="en-US" dirty="0"/>
                    </a:p>
                  </a:txBody>
                  <a:tcPr/>
                </a:tc>
                <a:tc>
                  <a:txBody>
                    <a:bodyPr/>
                    <a:lstStyle/>
                    <a:p>
                      <a:r>
                        <a:rPr lang="en-US" dirty="0" smtClean="0"/>
                        <a:t>Foreign key</a:t>
                      </a:r>
                      <a:endParaRPr lang="en-US" dirty="0"/>
                    </a:p>
                  </a:txBody>
                  <a:tcPr/>
                </a:tc>
                <a:tc>
                  <a:txBody>
                    <a:bodyPr/>
                    <a:lstStyle/>
                    <a:p>
                      <a:endParaRPr lang="en-US" dirty="0"/>
                    </a:p>
                  </a:txBody>
                  <a:tcPr/>
                </a:tc>
              </a:tr>
              <a:tr h="464072">
                <a:tc>
                  <a:txBody>
                    <a:bodyPr/>
                    <a:lstStyle/>
                    <a:p>
                      <a:r>
                        <a:rPr lang="en-US" dirty="0" err="1" smtClean="0"/>
                        <a:t>accountNo</a:t>
                      </a:r>
                      <a:endParaRPr lang="en-US" dirty="0"/>
                    </a:p>
                  </a:txBody>
                  <a:tcPr/>
                </a:tc>
                <a:tc>
                  <a:txBody>
                    <a:bodyPr/>
                    <a:lstStyle/>
                    <a:p>
                      <a:r>
                        <a:rPr lang="en-US" dirty="0" smtClean="0"/>
                        <a:t>big </a:t>
                      </a:r>
                      <a:r>
                        <a:rPr lang="en-US" dirty="0" err="1" smtClean="0"/>
                        <a:t>int</a:t>
                      </a:r>
                      <a:endParaRPr lang="en-US" dirty="0"/>
                    </a:p>
                  </a:txBody>
                  <a:tcPr/>
                </a:tc>
                <a:tc>
                  <a:txBody>
                    <a:bodyPr/>
                    <a:lstStyle/>
                    <a:p>
                      <a:endParaRPr lang="en-US" dirty="0"/>
                    </a:p>
                  </a:txBody>
                  <a:tcPr/>
                </a:tc>
                <a:tc>
                  <a:txBody>
                    <a:bodyPr/>
                    <a:lstStyle/>
                    <a:p>
                      <a:r>
                        <a:rPr lang="en-US" dirty="0" smtClean="0"/>
                        <a:t>Customer</a:t>
                      </a:r>
                      <a:r>
                        <a:rPr lang="en-US" baseline="0" dirty="0" smtClean="0"/>
                        <a:t> account number</a:t>
                      </a:r>
                      <a:endParaRPr lang="en-US" dirty="0"/>
                    </a:p>
                  </a:txBody>
                  <a:tcPr/>
                </a:tc>
              </a:tr>
              <a:tr h="524307">
                <a:tc>
                  <a:txBody>
                    <a:bodyPr/>
                    <a:lstStyle/>
                    <a:p>
                      <a:r>
                        <a:rPr lang="en-US" dirty="0" err="1" smtClean="0"/>
                        <a:t>cardNo</a:t>
                      </a:r>
                      <a:endParaRPr lang="en-US" dirty="0"/>
                    </a:p>
                  </a:txBody>
                  <a:tcPr/>
                </a:tc>
                <a:tc>
                  <a:txBody>
                    <a:bodyPr/>
                    <a:lstStyle/>
                    <a:p>
                      <a:r>
                        <a:rPr lang="en-US" dirty="0" smtClean="0"/>
                        <a:t>big</a:t>
                      </a:r>
                      <a:r>
                        <a:rPr lang="en-US" baseline="0" dirty="0" smtClean="0"/>
                        <a:t> </a:t>
                      </a:r>
                      <a:r>
                        <a:rPr lang="en-US" baseline="0" dirty="0" err="1" smtClean="0"/>
                        <a:t>int</a:t>
                      </a:r>
                      <a:endParaRPr lang="en-US" dirty="0"/>
                    </a:p>
                  </a:txBody>
                  <a:tcPr/>
                </a:tc>
                <a:tc>
                  <a:txBody>
                    <a:bodyPr/>
                    <a:lstStyle/>
                    <a:p>
                      <a:endParaRPr lang="en-US" dirty="0"/>
                    </a:p>
                  </a:txBody>
                  <a:tcPr/>
                </a:tc>
                <a:tc>
                  <a:txBody>
                    <a:bodyPr/>
                    <a:lstStyle/>
                    <a:p>
                      <a:r>
                        <a:rPr lang="en-US" dirty="0" smtClean="0"/>
                        <a:t>Debit or credit card</a:t>
                      </a:r>
                      <a:r>
                        <a:rPr lang="en-US" baseline="0" dirty="0" smtClean="0"/>
                        <a:t> number</a:t>
                      </a:r>
                      <a:endParaRPr lang="en-US" dirty="0"/>
                    </a:p>
                  </a:txBody>
                  <a:tcPr/>
                </a:tc>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balance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double</a:t>
                      </a:r>
                    </a:p>
                    <a:p>
                      <a:endParaRPr lang="en-US" dirty="0"/>
                    </a:p>
                  </a:txBody>
                  <a:tcPr/>
                </a:tc>
                <a:tc>
                  <a:txBody>
                    <a:bodyPr/>
                    <a:lstStyle/>
                    <a:p>
                      <a:endParaRPr lang="en-US" dirty="0"/>
                    </a:p>
                  </a:txBody>
                  <a:tcPr/>
                </a:tc>
                <a:tc>
                  <a:txBody>
                    <a:bodyPr/>
                    <a:lstStyle/>
                    <a:p>
                      <a:endParaRPr lang="en-US" dirty="0"/>
                    </a:p>
                  </a:txBody>
                  <a:tcPr/>
                </a:tc>
              </a:tr>
              <a:tr h="457200">
                <a:tc>
                  <a:txBody>
                    <a:bodyPr/>
                    <a:lstStyle/>
                    <a:p>
                      <a:r>
                        <a:rPr lang="en-US" dirty="0" err="1" smtClean="0"/>
                        <a:t>pinNo</a:t>
                      </a:r>
                      <a:endParaRPr lang="en-US" dirty="0"/>
                    </a:p>
                  </a:txBody>
                  <a:tcPr/>
                </a:tc>
                <a:tc>
                  <a:txBody>
                    <a:bodyPr/>
                    <a:lstStyle/>
                    <a:p>
                      <a:r>
                        <a:rPr lang="en-US" dirty="0" err="1" smtClean="0"/>
                        <a:t>int</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412750" y="609600"/>
            <a:ext cx="6986945" cy="584775"/>
          </a:xfrm>
          <a:prstGeom prst="rect">
            <a:avLst/>
          </a:prstGeom>
          <a:noFill/>
        </p:spPr>
        <p:txBody>
          <a:bodyPr wrap="square" rtlCol="0">
            <a:spAutoFit/>
          </a:bodyPr>
          <a:lstStyle/>
          <a:p>
            <a:r>
              <a:rPr lang="en-US" sz="3200" dirty="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Bank Account Table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817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90600" y="3276600"/>
            <a:ext cx="3618859" cy="1071736"/>
          </a:xfrm>
        </p:spPr>
        <p:txBody>
          <a:bodyPr>
            <a:normAutofit/>
          </a:bodyPr>
          <a:lstStyle/>
          <a:p>
            <a:r>
              <a:rPr lang="en-US" dirty="0" smtClean="0">
                <a:latin typeface="Times New Roman" panose="02020603050405020304" pitchFamily="18" charset="0"/>
                <a:cs typeface="Times New Roman" panose="02020603050405020304" pitchFamily="18" charset="0"/>
              </a:rPr>
              <a:t>Screenshots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019752"/>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775</TotalTime>
  <Words>231</Words>
  <Application>Microsoft Office PowerPoint</Application>
  <PresentationFormat>Widescreen</PresentationFormat>
  <Paragraphs>82</Paragraphs>
  <Slides>15</Slides>
  <Notes>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PowerPoint Presentation</vt:lpstr>
      <vt:lpstr>PowerPoint Presentation</vt:lpstr>
      <vt:lpstr>   </vt:lpstr>
      <vt:lpstr>PowerPoint Presentation</vt:lpstr>
      <vt:lpstr>   </vt:lpstr>
      <vt:lpstr>Getting Transactional Details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Emmadi, Archana</cp:lastModifiedBy>
  <cp:revision>125</cp:revision>
  <dcterms:created xsi:type="dcterms:W3CDTF">2017-10-18T10:34:16Z</dcterms:created>
  <dcterms:modified xsi:type="dcterms:W3CDTF">2018-08-21T06:52:31Z</dcterms:modified>
</cp:coreProperties>
</file>